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7556500" cy="8636000"/>
  <p:notesSz cx="6669088" cy="9926638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2720">
          <p15:clr>
            <a:srgbClr val="A4A3A4"/>
          </p15:clr>
        </p15:guide>
        <p15:guide id="2" pos="23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6F8F245-CE35-E16A-70AA-E632D6ED2033}" name="Lodoiska Jean-Paul" initials="JL" userId="S::jplodoiska.avipro@eclosia.com::ab8a231a-83a3-4d85-a75e-b6b547430e1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1901" y="-384"/>
      </p:cViewPr>
      <p:guideLst>
        <p:guide orient="horz" pos="2720"/>
        <p:guide pos="23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obhug Risha" userId="7d552179-3fee-4917-b4c0-db2442a1d296" providerId="ADAL" clId="{709F66D7-7031-4515-930F-D3EB066DC605}"/>
    <pc:docChg chg="custSel modSld">
      <pc:chgData name="Soobhug Risha" userId="7d552179-3fee-4917-b4c0-db2442a1d296" providerId="ADAL" clId="{709F66D7-7031-4515-930F-D3EB066DC605}" dt="2025-04-26T07:10:08.837" v="15" actId="14100"/>
      <pc:docMkLst>
        <pc:docMk/>
      </pc:docMkLst>
      <pc:sldChg chg="modSp mod">
        <pc:chgData name="Soobhug Risha" userId="7d552179-3fee-4917-b4c0-db2442a1d296" providerId="ADAL" clId="{709F66D7-7031-4515-930F-D3EB066DC605}" dt="2025-04-26T07:10:08.837" v="15" actId="14100"/>
        <pc:sldMkLst>
          <pc:docMk/>
          <pc:sldMk cId="0" sldId="256"/>
        </pc:sldMkLst>
        <pc:spChg chg="mod">
          <ac:chgData name="Soobhug Risha" userId="7d552179-3fee-4917-b4c0-db2442a1d296" providerId="ADAL" clId="{709F66D7-7031-4515-930F-D3EB066DC605}" dt="2025-04-26T07:10:08.837" v="15" actId="14100"/>
          <ac:spMkLst>
            <pc:docMk/>
            <pc:sldMk cId="0" sldId="256"/>
            <ac:spMk id="4" creationId="{B71ED212-0D71-ACF5-D28F-4F43054564FE}"/>
          </ac:spMkLst>
        </pc:spChg>
        <pc:spChg chg="mod">
          <ac:chgData name="Soobhug Risha" userId="7d552179-3fee-4917-b4c0-db2442a1d296" providerId="ADAL" clId="{709F66D7-7031-4515-930F-D3EB066DC605}" dt="2025-04-26T07:08:54.442" v="13" actId="255"/>
          <ac:spMkLst>
            <pc:docMk/>
            <pc:sldMk cId="0" sldId="256"/>
            <ac:spMk id="119" creationId="{00000000-0000-0000-0000-000000000000}"/>
          </ac:spMkLst>
        </pc:spChg>
        <pc:picChg chg="mod">
          <ac:chgData name="Soobhug Risha" userId="7d552179-3fee-4917-b4c0-db2442a1d296" providerId="ADAL" clId="{709F66D7-7031-4515-930F-D3EB066DC605}" dt="2025-04-26T07:08:41.688" v="12" actId="1076"/>
          <ac:picMkLst>
            <pc:docMk/>
            <pc:sldMk cId="0" sldId="256"/>
            <ac:picMk id="20" creationId="{8E3B9E02-69D0-4531-9A7F-EB490D6BB9E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 noRot="1" noChangeAspect="1"/>
          </p:cNvSpPr>
          <p:nvPr>
            <p:ph type="sldImg"/>
          </p:nvPr>
        </p:nvSpPr>
        <p:spPr>
          <a:xfrm>
            <a:off x="1706563" y="744538"/>
            <a:ext cx="3255962" cy="37226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5" name="Shape 115"/>
          <p:cNvSpPr>
            <a:spLocks noGrp="1"/>
          </p:cNvSpPr>
          <p:nvPr>
            <p:ph type="body" sz="quarter" idx="1"/>
          </p:nvPr>
        </p:nvSpPr>
        <p:spPr>
          <a:xfrm>
            <a:off x="889213" y="4715153"/>
            <a:ext cx="4890665" cy="44669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15102867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/>
          </p:cNvSpPr>
          <p:nvPr>
            <p:ph type="body" sz="quarter" idx="13"/>
          </p:nvPr>
        </p:nvSpPr>
        <p:spPr>
          <a:xfrm>
            <a:off x="737939" y="5181389"/>
            <a:ext cx="6080622" cy="363836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2000"/>
            </a:lvl1pPr>
          </a:lstStyle>
          <a:p>
            <a:r>
              <a:t>–Johnny Appleseed</a:t>
            </a:r>
          </a:p>
        </p:txBody>
      </p:sp>
      <p:sp>
        <p:nvSpPr>
          <p:cNvPr id="92" name="Shape 92"/>
          <p:cNvSpPr>
            <a:spLocks noGrp="1"/>
          </p:cNvSpPr>
          <p:nvPr>
            <p:ph type="body" sz="quarter" idx="14"/>
          </p:nvPr>
        </p:nvSpPr>
        <p:spPr>
          <a:xfrm>
            <a:off x="737939" y="3892215"/>
            <a:ext cx="6080622" cy="541636"/>
          </a:xfrm>
          <a:prstGeom prst="rect">
            <a:avLst/>
          </a:prstGeom>
        </p:spPr>
        <p:txBody>
          <a:bodyPr anchor="ctr">
            <a:spAutoFit/>
          </a:bodyPr>
          <a:lstStyle>
            <a:lvl1pPr>
              <a:defRPr sz="3200"/>
            </a:lvl1pPr>
          </a:lstStyle>
          <a:p>
            <a:r>
              <a:t>“Type a quote here.” </a:t>
            </a:r>
          </a:p>
        </p:txBody>
      </p:sp>
      <p:sp>
        <p:nvSpPr>
          <p:cNvPr id="93" name="Shape 9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/>
          </p:cNvSpPr>
          <p:nvPr>
            <p:ph type="pic" idx="13"/>
          </p:nvPr>
        </p:nvSpPr>
        <p:spPr>
          <a:xfrm>
            <a:off x="0" y="1484312"/>
            <a:ext cx="7556500" cy="566737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01" name="Shape 10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pic" sz="half" idx="13"/>
          </p:nvPr>
        </p:nvSpPr>
        <p:spPr>
          <a:xfrm>
            <a:off x="933493" y="1853282"/>
            <a:ext cx="5682135" cy="343879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9" name="Shape 19"/>
          <p:cNvSpPr>
            <a:spLocks noGrp="1"/>
          </p:cNvSpPr>
          <p:nvPr>
            <p:ph type="title"/>
          </p:nvPr>
        </p:nvSpPr>
        <p:spPr>
          <a:xfrm>
            <a:off x="737939" y="5388012"/>
            <a:ext cx="6080622" cy="82649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0" name="Shape 20"/>
          <p:cNvSpPr>
            <a:spLocks noGrp="1"/>
          </p:cNvSpPr>
          <p:nvPr>
            <p:ph type="body" sz="quarter" idx="1"/>
          </p:nvPr>
        </p:nvSpPr>
        <p:spPr>
          <a:xfrm>
            <a:off x="737939" y="6244021"/>
            <a:ext cx="6080622" cy="65676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" name="Shape 21"/>
          <p:cNvSpPr>
            <a:spLocks noGrp="1"/>
          </p:cNvSpPr>
          <p:nvPr>
            <p:ph type="sldNum" sz="quarter" idx="2"/>
          </p:nvPr>
        </p:nvSpPr>
        <p:spPr>
          <a:xfrm>
            <a:off x="3639835" y="6856511"/>
            <a:ext cx="269450" cy="27493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/>
          </p:cNvSpPr>
          <p:nvPr>
            <p:ph type="title"/>
          </p:nvPr>
        </p:nvSpPr>
        <p:spPr>
          <a:xfrm>
            <a:off x="737939" y="3358678"/>
            <a:ext cx="6080622" cy="1918644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29" name="Shape 2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/>
          </p:cNvSpPr>
          <p:nvPr>
            <p:ph type="pic" sz="half" idx="13"/>
          </p:nvPr>
        </p:nvSpPr>
        <p:spPr>
          <a:xfrm>
            <a:off x="3903699" y="1853282"/>
            <a:ext cx="3099347" cy="478184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7" name="Shape 37"/>
          <p:cNvSpPr>
            <a:spLocks noGrp="1"/>
          </p:cNvSpPr>
          <p:nvPr>
            <p:ph type="title"/>
          </p:nvPr>
        </p:nvSpPr>
        <p:spPr>
          <a:xfrm>
            <a:off x="553454" y="1853282"/>
            <a:ext cx="3099347" cy="2317131"/>
          </a:xfrm>
          <a:prstGeom prst="rect">
            <a:avLst/>
          </a:prstGeom>
        </p:spPr>
        <p:txBody>
          <a:bodyPr/>
          <a:lstStyle>
            <a:lvl1pPr>
              <a:defRPr sz="5200"/>
            </a:lvl1pPr>
          </a:lstStyle>
          <a:p>
            <a:r>
              <a:t>Title Text</a:t>
            </a:r>
          </a:p>
        </p:txBody>
      </p:sp>
      <p:sp>
        <p:nvSpPr>
          <p:cNvPr id="38" name="Shape 38"/>
          <p:cNvSpPr>
            <a:spLocks noGrp="1"/>
          </p:cNvSpPr>
          <p:nvPr>
            <p:ph type="body" sz="quarter" idx="1"/>
          </p:nvPr>
        </p:nvSpPr>
        <p:spPr>
          <a:xfrm>
            <a:off x="553454" y="4251585"/>
            <a:ext cx="3099347" cy="2383545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Shape 3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/>
          </p:cNvSpPr>
          <p:nvPr>
            <p:ph type="title"/>
          </p:nvPr>
        </p:nvSpPr>
        <p:spPr>
          <a:xfrm>
            <a:off x="553454" y="1742591"/>
            <a:ext cx="6449592" cy="1254498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47" name="Shape 4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/>
          </p:cNvSpPr>
          <p:nvPr>
            <p:ph type="title"/>
          </p:nvPr>
        </p:nvSpPr>
        <p:spPr>
          <a:xfrm>
            <a:off x="553454" y="1742591"/>
            <a:ext cx="6449592" cy="1254498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55" name="Shape 55"/>
          <p:cNvSpPr>
            <a:spLocks noGrp="1"/>
          </p:cNvSpPr>
          <p:nvPr>
            <p:ph type="body" sz="half" idx="1"/>
          </p:nvPr>
        </p:nvSpPr>
        <p:spPr>
          <a:xfrm>
            <a:off x="553454" y="2997088"/>
            <a:ext cx="6449592" cy="3652801"/>
          </a:xfrm>
          <a:prstGeom prst="rect">
            <a:avLst/>
          </a:prstGeom>
        </p:spPr>
        <p:txBody>
          <a:bodyPr anchor="ctr"/>
          <a:lstStyle>
            <a:lvl1pPr marL="370416" indent="-370416" algn="l">
              <a:spcBef>
                <a:spcPts val="4200"/>
              </a:spcBef>
              <a:buSzPct val="75000"/>
              <a:buChar char="•"/>
              <a:defRPr sz="3000"/>
            </a:lvl1pPr>
            <a:lvl2pPr marL="814916" indent="-370416" algn="l">
              <a:spcBef>
                <a:spcPts val="4200"/>
              </a:spcBef>
              <a:buSzPct val="75000"/>
              <a:buChar char="•"/>
              <a:defRPr sz="3000"/>
            </a:lvl2pPr>
            <a:lvl3pPr marL="1259416" indent="-370416" algn="l">
              <a:spcBef>
                <a:spcPts val="4200"/>
              </a:spcBef>
              <a:buSzPct val="75000"/>
              <a:buChar char="•"/>
              <a:defRPr sz="3000"/>
            </a:lvl3pPr>
            <a:lvl4pPr marL="1703916" indent="-370416" algn="l">
              <a:spcBef>
                <a:spcPts val="4200"/>
              </a:spcBef>
              <a:buSzPct val="75000"/>
              <a:buChar char="•"/>
              <a:defRPr sz="3000"/>
            </a:lvl4pPr>
            <a:lvl5pPr marL="2148416" indent="-370416" algn="l">
              <a:spcBef>
                <a:spcPts val="4200"/>
              </a:spcBef>
              <a:buSzPct val="75000"/>
              <a:buChar char="•"/>
              <a:defRPr sz="3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6" name="Shape 5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/>
          </p:cNvSpPr>
          <p:nvPr>
            <p:ph type="pic" sz="quarter" idx="13"/>
          </p:nvPr>
        </p:nvSpPr>
        <p:spPr>
          <a:xfrm>
            <a:off x="3903699" y="2997088"/>
            <a:ext cx="3099347" cy="36528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4" name="Shape 64"/>
          <p:cNvSpPr>
            <a:spLocks noGrp="1"/>
          </p:cNvSpPr>
          <p:nvPr>
            <p:ph type="title"/>
          </p:nvPr>
        </p:nvSpPr>
        <p:spPr>
          <a:xfrm>
            <a:off x="553454" y="1742591"/>
            <a:ext cx="6449592" cy="1254498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65" name="Shape 65"/>
          <p:cNvSpPr>
            <a:spLocks noGrp="1"/>
          </p:cNvSpPr>
          <p:nvPr>
            <p:ph type="body" sz="quarter" idx="1"/>
          </p:nvPr>
        </p:nvSpPr>
        <p:spPr>
          <a:xfrm>
            <a:off x="553454" y="2997088"/>
            <a:ext cx="3099347" cy="3652801"/>
          </a:xfrm>
          <a:prstGeom prst="rect">
            <a:avLst/>
          </a:prstGeom>
        </p:spPr>
        <p:txBody>
          <a:bodyPr anchor="ctr"/>
          <a:lstStyle>
            <a:lvl1pPr marL="293914" indent="-293914" algn="l">
              <a:spcBef>
                <a:spcPts val="3200"/>
              </a:spcBef>
              <a:buSzPct val="75000"/>
              <a:buChar char="•"/>
              <a:defRPr sz="2400"/>
            </a:lvl1pPr>
            <a:lvl2pPr marL="636814" indent="-293914" algn="l">
              <a:spcBef>
                <a:spcPts val="3200"/>
              </a:spcBef>
              <a:buSzPct val="75000"/>
              <a:buChar char="•"/>
              <a:defRPr sz="2400"/>
            </a:lvl2pPr>
            <a:lvl3pPr marL="979714" indent="-293914" algn="l">
              <a:spcBef>
                <a:spcPts val="3200"/>
              </a:spcBef>
              <a:buSzPct val="75000"/>
              <a:buChar char="•"/>
              <a:defRPr sz="2400"/>
            </a:lvl3pPr>
            <a:lvl4pPr marL="1322614" indent="-293914" algn="l">
              <a:spcBef>
                <a:spcPts val="3200"/>
              </a:spcBef>
              <a:buSzPct val="75000"/>
              <a:buChar char="•"/>
              <a:defRPr sz="2400"/>
            </a:lvl4pPr>
            <a:lvl5pPr marL="1665514" indent="-293914" algn="l">
              <a:spcBef>
                <a:spcPts val="3200"/>
              </a:spcBef>
              <a:buSzPct val="75000"/>
              <a:buChar char="•"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6" name="Shape 6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/>
          </p:cNvSpPr>
          <p:nvPr>
            <p:ph type="body" idx="1"/>
          </p:nvPr>
        </p:nvSpPr>
        <p:spPr>
          <a:xfrm>
            <a:off x="553454" y="2222251"/>
            <a:ext cx="6449592" cy="4191498"/>
          </a:xfrm>
          <a:prstGeom prst="rect">
            <a:avLst/>
          </a:prstGeom>
        </p:spPr>
        <p:txBody>
          <a:bodyPr anchor="ctr"/>
          <a:lstStyle>
            <a:lvl1pPr marL="370416" indent="-370416" algn="l">
              <a:spcBef>
                <a:spcPts val="4200"/>
              </a:spcBef>
              <a:buSzPct val="75000"/>
              <a:buChar char="•"/>
              <a:defRPr sz="3000"/>
            </a:lvl1pPr>
            <a:lvl2pPr marL="814916" indent="-370416" algn="l">
              <a:spcBef>
                <a:spcPts val="4200"/>
              </a:spcBef>
              <a:buSzPct val="75000"/>
              <a:buChar char="•"/>
              <a:defRPr sz="3000"/>
            </a:lvl2pPr>
            <a:lvl3pPr marL="1259416" indent="-370416" algn="l">
              <a:spcBef>
                <a:spcPts val="4200"/>
              </a:spcBef>
              <a:buSzPct val="75000"/>
              <a:buChar char="•"/>
              <a:defRPr sz="3000"/>
            </a:lvl3pPr>
            <a:lvl4pPr marL="1703916" indent="-370416" algn="l">
              <a:spcBef>
                <a:spcPts val="4200"/>
              </a:spcBef>
              <a:buSzPct val="75000"/>
              <a:buChar char="•"/>
              <a:defRPr sz="3000"/>
            </a:lvl4pPr>
            <a:lvl5pPr marL="2148416" indent="-370416" algn="l">
              <a:spcBef>
                <a:spcPts val="4200"/>
              </a:spcBef>
              <a:buSzPct val="75000"/>
              <a:buChar char="•"/>
              <a:defRPr sz="3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Shape 7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/>
          </p:cNvSpPr>
          <p:nvPr>
            <p:ph type="pic" sz="quarter" idx="13"/>
          </p:nvPr>
        </p:nvSpPr>
        <p:spPr>
          <a:xfrm>
            <a:off x="3903699" y="4443449"/>
            <a:ext cx="3099347" cy="21916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2" name="Shape 82"/>
          <p:cNvSpPr>
            <a:spLocks noGrp="1"/>
          </p:cNvSpPr>
          <p:nvPr>
            <p:ph type="pic" sz="quarter" idx="14"/>
          </p:nvPr>
        </p:nvSpPr>
        <p:spPr>
          <a:xfrm>
            <a:off x="3907312" y="2000870"/>
            <a:ext cx="3099347" cy="21916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3" name="Shape 83"/>
          <p:cNvSpPr>
            <a:spLocks noGrp="1"/>
          </p:cNvSpPr>
          <p:nvPr>
            <p:ph type="pic" sz="half" idx="15"/>
          </p:nvPr>
        </p:nvSpPr>
        <p:spPr>
          <a:xfrm>
            <a:off x="553454" y="2000870"/>
            <a:ext cx="3099347" cy="463426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737939" y="2436254"/>
            <a:ext cx="6080622" cy="191864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29517" tIns="29517" rIns="29517" bIns="29517"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737939" y="4406552"/>
            <a:ext cx="6080622" cy="65676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29517" tIns="29517" rIns="29517" bIns="29517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3639835" y="6860201"/>
            <a:ext cx="269450" cy="274936"/>
          </a:xfrm>
          <a:prstGeom prst="rect">
            <a:avLst/>
          </a:prstGeom>
          <a:ln w="3175">
            <a:miter lim="400000"/>
          </a:ln>
        </p:spPr>
        <p:txBody>
          <a:bodyPr wrap="none" lIns="29517" tIns="29517" rIns="29517" bIns="29517">
            <a:spAutoFit/>
          </a:bodyPr>
          <a:lstStyle>
            <a:lvl1pPr>
              <a:defRPr sz="14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larose.avipro@eclosia.c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/>
        </p:nvSpPr>
        <p:spPr>
          <a:xfrm flipH="1" flipV="1">
            <a:off x="3745862" y="2305946"/>
            <a:ext cx="32388" cy="4589124"/>
          </a:xfrm>
          <a:prstGeom prst="line">
            <a:avLst/>
          </a:prstGeom>
          <a:ln w="12700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29517" tIns="29517" rIns="29517" bIns="29517" anchor="ctr"/>
          <a:lstStyle/>
          <a:p>
            <a:pPr>
              <a:defRPr sz="2000"/>
            </a:pPr>
            <a:endParaRPr dirty="0"/>
          </a:p>
        </p:txBody>
      </p:sp>
      <p:sp>
        <p:nvSpPr>
          <p:cNvPr id="118" name="Shape 118"/>
          <p:cNvSpPr/>
          <p:nvPr/>
        </p:nvSpPr>
        <p:spPr>
          <a:xfrm>
            <a:off x="42079" y="4882656"/>
            <a:ext cx="3796521" cy="24427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9517" tIns="29517" rIns="29517" bIns="29517" anchor="ctr"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endParaRPr lang="en-US" sz="1200" dirty="0">
              <a:latin typeface="Proxima Nova Black"/>
            </a:endParaRPr>
          </a:p>
        </p:txBody>
      </p:sp>
      <p:sp>
        <p:nvSpPr>
          <p:cNvPr id="119" name="Shape 119"/>
          <p:cNvSpPr/>
          <p:nvPr/>
        </p:nvSpPr>
        <p:spPr>
          <a:xfrm>
            <a:off x="3838600" y="2775684"/>
            <a:ext cx="3490542" cy="3323987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Diploma in Production, Supply Chain, or any related field. Or at least 3 years proven experience in warehouse management.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Proficient in Microsoft Office, especially Microsoft Excel.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strong team player with excellent interpersonal and communication skills.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en-GB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Fluent in English and French, both written and spoken.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Highly meticulous, well-organized, and analytical.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en-GB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Previous experience in a similar role is an advantage.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Flexible and able to work irregular or extended hours when needed.</a:t>
            </a:r>
          </a:p>
          <a:p>
            <a:pPr algn="l"/>
            <a:endParaRPr lang="en-US" sz="1200" dirty="0">
              <a:latin typeface="Proxima Nova Black"/>
            </a:endParaRPr>
          </a:p>
        </p:txBody>
      </p:sp>
      <p:sp>
        <p:nvSpPr>
          <p:cNvPr id="120" name="Shape 120"/>
          <p:cNvSpPr/>
          <p:nvPr/>
        </p:nvSpPr>
        <p:spPr>
          <a:xfrm>
            <a:off x="280283" y="2348029"/>
            <a:ext cx="3173071" cy="36982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9517" tIns="29517" rIns="29517" bIns="29517" anchor="ctr">
            <a:spAutoFit/>
          </a:bodyPr>
          <a:lstStyle>
            <a:lvl1pPr algn="r" defTabSz="457200">
              <a:lnSpc>
                <a:spcPct val="120000"/>
              </a:lnSpc>
              <a:defRPr sz="1050">
                <a:latin typeface="Avenir Black"/>
                <a:ea typeface="Avenir Black"/>
                <a:cs typeface="Avenir Black"/>
                <a:sym typeface="Avenir Black"/>
              </a:defRPr>
            </a:lvl1pPr>
          </a:lstStyle>
          <a:p>
            <a:pPr algn="l"/>
            <a:r>
              <a:rPr lang="en-GB" sz="1800" b="1" dirty="0"/>
              <a:t>Main duties and responsibilities</a:t>
            </a:r>
            <a:endParaRPr sz="1800" b="1" dirty="0"/>
          </a:p>
        </p:txBody>
      </p:sp>
      <p:sp>
        <p:nvSpPr>
          <p:cNvPr id="121" name="Shape 121"/>
          <p:cNvSpPr/>
          <p:nvPr/>
        </p:nvSpPr>
        <p:spPr>
          <a:xfrm>
            <a:off x="3934987" y="2377938"/>
            <a:ext cx="809104" cy="36982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9517" tIns="29517" rIns="29517" bIns="29517" anchor="ctr">
            <a:spAutoFit/>
          </a:bodyPr>
          <a:lstStyle>
            <a:lvl1pPr algn="l" defTabSz="457200">
              <a:lnSpc>
                <a:spcPct val="120000"/>
              </a:lnSpc>
              <a:defRPr sz="1050">
                <a:latin typeface="Avenir Black"/>
                <a:ea typeface="Avenir Black"/>
                <a:cs typeface="Avenir Black"/>
                <a:sym typeface="Avenir Black"/>
              </a:defRPr>
            </a:lvl1pPr>
          </a:lstStyle>
          <a:p>
            <a:r>
              <a:rPr lang="fr-FR" sz="1800" b="1" dirty="0"/>
              <a:t>Profile</a:t>
            </a:r>
            <a:endParaRPr lang="fr-FR" sz="2000" b="1" dirty="0"/>
          </a:p>
        </p:txBody>
      </p:sp>
      <p:pic>
        <p:nvPicPr>
          <p:cNvPr id="122" name="pasted-image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270" y="7000964"/>
            <a:ext cx="6638430" cy="1112767"/>
          </a:xfrm>
          <a:prstGeom prst="rect">
            <a:avLst/>
          </a:prstGeom>
          <a:ln w="3175">
            <a:miter lim="400000"/>
          </a:ln>
        </p:spPr>
      </p:pic>
      <p:sp>
        <p:nvSpPr>
          <p:cNvPr id="123" name="Shape 123"/>
          <p:cNvSpPr/>
          <p:nvPr/>
        </p:nvSpPr>
        <p:spPr>
          <a:xfrm>
            <a:off x="235447" y="7090678"/>
            <a:ext cx="7058927" cy="109989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9517" tIns="29517" rIns="29517" bIns="29517" anchor="ctr">
            <a:spAutoFit/>
          </a:bodyPr>
          <a:lstStyle/>
          <a:p>
            <a:pPr defTabSz="457200">
              <a:lnSpc>
                <a:spcPct val="120000"/>
              </a:lnSpc>
              <a:defRPr sz="980">
                <a:latin typeface="Avenir Black"/>
                <a:ea typeface="Avenir Black"/>
                <a:cs typeface="Avenir Black"/>
                <a:sym typeface="Avenir Black"/>
              </a:defRPr>
            </a:pPr>
            <a:r>
              <a:rPr lang="en-GB" sz="1200" b="1" dirty="0">
                <a:latin typeface="Times New Roman" panose="02020603050405020304" pitchFamily="18" charset="0"/>
                <a:ea typeface="Avenir Light"/>
                <a:cs typeface="Times New Roman" panose="02020603050405020304" pitchFamily="18" charset="0"/>
                <a:sym typeface="Avenir Light"/>
              </a:rPr>
              <a:t>Interested candidates should forward their resume by </a:t>
            </a:r>
            <a:r>
              <a:rPr lang="en-GB" sz="1200" b="1" dirty="0">
                <a:solidFill>
                  <a:schemeClr val="tx1"/>
                </a:solidFill>
                <a:latin typeface="Times New Roman" panose="02020603050405020304" pitchFamily="18" charset="0"/>
                <a:ea typeface="Avenir Light"/>
                <a:cs typeface="Times New Roman" panose="02020603050405020304" pitchFamily="18" charset="0"/>
                <a:sym typeface="Avenir Light"/>
              </a:rPr>
              <a:t>latest 31 May 2025</a:t>
            </a:r>
            <a:r>
              <a:rPr lang="en-GB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venir Light"/>
              </a:rPr>
              <a:t> to </a:t>
            </a:r>
            <a:br>
              <a:rPr lang="en-GB" sz="1200" b="1" dirty="0">
                <a:latin typeface="Times New Roman" panose="02020603050405020304" pitchFamily="18" charset="0"/>
                <a:ea typeface="Avenir Light"/>
                <a:cs typeface="Times New Roman" panose="02020603050405020304" pitchFamily="18" charset="0"/>
              </a:rPr>
            </a:br>
            <a:r>
              <a:rPr lang="fr-F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Avipro Co. Ltd – Processing Plant, Pont-Fer, Phoenix | Tel: 6863094</a:t>
            </a:r>
            <a:r>
              <a:rPr lang="fr-FR" sz="1200" b="1" dirty="0">
                <a:latin typeface="Times New Roman" panose="02020603050405020304" pitchFamily="18" charset="0"/>
                <a:ea typeface="Avenir Black"/>
                <a:cs typeface="Times New Roman" panose="02020603050405020304" pitchFamily="18" charset="0"/>
              </a:rPr>
              <a:t>| Email : </a:t>
            </a:r>
            <a:r>
              <a:rPr lang="fr-FR" sz="1200" b="1" dirty="0">
                <a:latin typeface="Times New Roman" panose="02020603050405020304" pitchFamily="18" charset="0"/>
                <a:ea typeface="Avenir Black"/>
                <a:cs typeface="Times New Roman" panose="02020603050405020304" pitchFamily="18" charset="0"/>
                <a:hlinkClick r:id="rId3"/>
              </a:rPr>
              <a:t>hrprocessing.avipro@eclosia.com</a:t>
            </a:r>
            <a:endParaRPr lang="fr-FR" sz="1200" b="1" dirty="0">
              <a:latin typeface="Times New Roman" panose="02020603050405020304" pitchFamily="18" charset="0"/>
              <a:ea typeface="Avenir Black"/>
              <a:cs typeface="Times New Roman" panose="02020603050405020304" pitchFamily="18" charset="0"/>
            </a:endParaRPr>
          </a:p>
          <a:p>
            <a:pPr defTabSz="457200">
              <a:lnSpc>
                <a:spcPct val="120000"/>
              </a:lnSpc>
              <a:defRPr sz="980">
                <a:latin typeface="Avenir Black"/>
                <a:ea typeface="Avenir Black"/>
                <a:cs typeface="Avenir Black"/>
                <a:sym typeface="Avenir Black"/>
              </a:defRPr>
            </a:pPr>
            <a:r>
              <a:rPr lang="en-GB" sz="1100" b="1" u="sng" dirty="0">
                <a:latin typeface="Times New Roman" panose="02020603050405020304" pitchFamily="18" charset="0"/>
                <a:ea typeface="Avenir Light"/>
                <a:cs typeface="Times New Roman" panose="02020603050405020304" pitchFamily="18" charset="0"/>
              </a:rPr>
              <a:t>Only the best candidates will be called for an interview.</a:t>
            </a:r>
          </a:p>
          <a:p>
            <a:pPr defTabSz="457200">
              <a:lnSpc>
                <a:spcPct val="120000"/>
              </a:lnSpc>
              <a:defRPr sz="980">
                <a:latin typeface="Avenir Black"/>
                <a:ea typeface="Avenir Black"/>
                <a:cs typeface="Avenir Black"/>
                <a:sym typeface="Avenir Black"/>
              </a:defRPr>
            </a:pPr>
            <a:endParaRPr lang="fr-FR" sz="1000" b="1" dirty="0">
              <a:latin typeface="Avenir Black"/>
              <a:ea typeface="Avenir Black"/>
              <a:cs typeface="Proxima Nova Black"/>
            </a:endParaRPr>
          </a:p>
        </p:txBody>
      </p:sp>
      <p:sp>
        <p:nvSpPr>
          <p:cNvPr id="125" name="Shape 125"/>
          <p:cNvSpPr/>
          <p:nvPr/>
        </p:nvSpPr>
        <p:spPr>
          <a:xfrm>
            <a:off x="725830" y="1262761"/>
            <a:ext cx="3335897" cy="97062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9517" tIns="29517" rIns="29517" bIns="29517" anchor="ctr">
            <a:spAutoFit/>
          </a:bodyPr>
          <a:lstStyle>
            <a:lvl1pPr algn="r">
              <a:lnSpc>
                <a:spcPct val="80000"/>
              </a:lnSpc>
              <a:defRPr sz="3700">
                <a:solidFill>
                  <a:srgbClr val="9FBC49"/>
                </a:solidFill>
                <a:latin typeface="Proxima Nova Black"/>
                <a:ea typeface="Proxima Nova Black"/>
                <a:cs typeface="Proxima Nova Black"/>
                <a:sym typeface="Proxima Nova Black"/>
              </a:defRPr>
            </a:lvl1pPr>
          </a:lstStyle>
          <a:p>
            <a:pPr algn="l"/>
            <a:r>
              <a:rPr lang="en-GB" dirty="0"/>
              <a:t>WE ARE RECRUITING</a:t>
            </a:r>
            <a:endParaRPr dirty="0"/>
          </a:p>
        </p:txBody>
      </p:sp>
      <p:sp>
        <p:nvSpPr>
          <p:cNvPr id="126" name="Shape 126"/>
          <p:cNvSpPr/>
          <p:nvPr/>
        </p:nvSpPr>
        <p:spPr>
          <a:xfrm>
            <a:off x="4197164" y="29423"/>
            <a:ext cx="2935536" cy="217711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9517" tIns="29517" rIns="29517" bIns="29517" anchor="ctr">
            <a:spAutoFit/>
          </a:bodyPr>
          <a:lstStyle>
            <a:lvl1pPr algn="l">
              <a:lnSpc>
                <a:spcPct val="80000"/>
              </a:lnSpc>
              <a:defRPr sz="2900">
                <a:solidFill>
                  <a:srgbClr val="53585F"/>
                </a:solidFill>
                <a:latin typeface="Proxima Nova Black"/>
                <a:ea typeface="Proxima Nova Black"/>
                <a:cs typeface="Proxima Nova Black"/>
                <a:sym typeface="Proxima Nova Black"/>
              </a:defRPr>
            </a:lvl1pPr>
          </a:lstStyle>
          <a:p>
            <a:pPr algn="ctr"/>
            <a:endParaRPr lang="en-GB" sz="3600" b="1" dirty="0"/>
          </a:p>
          <a:p>
            <a:pPr algn="ctr"/>
            <a:endParaRPr lang="en-GB" sz="3600" b="1" dirty="0"/>
          </a:p>
          <a:p>
            <a:pPr algn="ctr"/>
            <a:endParaRPr lang="en-GB" sz="3600" b="1" dirty="0"/>
          </a:p>
          <a:p>
            <a:pPr algn="ctr"/>
            <a:r>
              <a:rPr lang="en-GB" sz="3200" b="1" dirty="0">
                <a:solidFill>
                  <a:schemeClr val="tx1"/>
                </a:solidFill>
              </a:rPr>
              <a:t>Store Assistant</a:t>
            </a:r>
          </a:p>
        </p:txBody>
      </p:sp>
      <p:sp>
        <p:nvSpPr>
          <p:cNvPr id="127" name="Shape 127"/>
          <p:cNvSpPr/>
          <p:nvPr/>
        </p:nvSpPr>
        <p:spPr>
          <a:xfrm>
            <a:off x="3934987" y="2206536"/>
            <a:ext cx="3397361" cy="29352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9517" tIns="29517" rIns="29517" bIns="29517" anchor="ctr">
            <a:spAutoFit/>
          </a:bodyPr>
          <a:lstStyle>
            <a:lvl1pPr algn="l">
              <a:lnSpc>
                <a:spcPct val="80000"/>
              </a:lnSpc>
              <a:defRPr sz="1900">
                <a:solidFill>
                  <a:srgbClr val="53585F"/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endParaRPr dirty="0"/>
          </a:p>
        </p:txBody>
      </p:sp>
      <p:pic>
        <p:nvPicPr>
          <p:cNvPr id="129" name="pasted-image.pdf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78" t="14912" r="13076" b="15172"/>
          <a:stretch/>
        </p:blipFill>
        <p:spPr>
          <a:xfrm>
            <a:off x="0" y="134410"/>
            <a:ext cx="1295939" cy="844544"/>
          </a:xfrm>
          <a:prstGeom prst="rect">
            <a:avLst/>
          </a:prstGeom>
          <a:ln w="3175">
            <a:miter lim="400000"/>
          </a:ln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5"/>
          <a:srcRect l="15288"/>
          <a:stretch/>
        </p:blipFill>
        <p:spPr>
          <a:xfrm>
            <a:off x="6656154" y="31487"/>
            <a:ext cx="900345" cy="1132763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329710" y="134410"/>
            <a:ext cx="5239807" cy="921385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9517" tIns="29517" rIns="29517" bIns="29517" numCol="1" spcCol="38100" rtlCol="0" anchor="ctr">
            <a:spAutoFit/>
          </a:bodyPr>
          <a:lstStyle/>
          <a:p>
            <a:pPr algn="just"/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Avipro Co. Ltd company of the Eclosia Group, is a pioneer in the poultry sector in Mauritius. Its main activities are breeding and production, grouped respectively under the Farming and Processing entities.</a:t>
            </a:r>
            <a:endParaRPr kumimoji="0" lang="en-GB" sz="14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Helvetica Ligh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4668" y="2717853"/>
            <a:ext cx="3778250" cy="1585049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endParaRPr lang="en-GB" sz="1300" dirty="0">
              <a:latin typeface="Times New Roman" panose="02020603050405020304" pitchFamily="18" charset="0"/>
              <a:cs typeface="Times New Roman" panose="02020603050405020304" pitchFamily="18" charset="0"/>
              <a:sym typeface="Avenir Black"/>
            </a:endParaRPr>
          </a:p>
          <a:p>
            <a:pPr algn="l"/>
            <a:endParaRPr lang="en-US" sz="1200" dirty="0">
              <a:latin typeface="Proxima Nova Black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en-US" sz="1200" dirty="0">
              <a:latin typeface="Proxima Nova Black"/>
            </a:endParaRPr>
          </a:p>
          <a:p>
            <a:pPr algn="l"/>
            <a:endParaRPr lang="en-GB" sz="1200" dirty="0">
              <a:latin typeface="Proxima Nova Black"/>
            </a:endParaRPr>
          </a:p>
          <a:p>
            <a:pPr algn="l"/>
            <a:endParaRPr lang="en-GB" sz="1200" dirty="0">
              <a:latin typeface="Proxima Nova Black"/>
            </a:endParaRPr>
          </a:p>
          <a:p>
            <a:pPr algn="l"/>
            <a:endParaRPr lang="en-US" sz="1200" dirty="0">
              <a:latin typeface="Proxima Nova Black"/>
            </a:endParaRPr>
          </a:p>
          <a:p>
            <a:pPr algn="l"/>
            <a:endParaRPr lang="en-US" sz="1200" dirty="0">
              <a:latin typeface="Proxima Nova Black"/>
            </a:endParaRPr>
          </a:p>
          <a:p>
            <a:pPr algn="l"/>
            <a:endParaRPr lang="en-GB" sz="1200" dirty="0">
              <a:latin typeface="Proxima Nova Black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79705B87-2DD2-49BA-888B-0A514E71F41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92670" y="8299028"/>
            <a:ext cx="2789162" cy="274344"/>
          </a:xfrm>
          <a:prstGeom prst="rect">
            <a:avLst/>
          </a:prstGeom>
        </p:spPr>
      </p:pic>
      <p:pic>
        <p:nvPicPr>
          <p:cNvPr id="20" name="pasted-image.pdf">
            <a:extLst>
              <a:ext uri="{FF2B5EF4-FFF2-40B4-BE49-F238E27FC236}">
                <a16:creationId xmlns:a16="http://schemas.microsoft.com/office/drawing/2014/main" id="{8E3B9E02-69D0-4531-9A7F-EB490D6BB9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7645" y="1160782"/>
            <a:ext cx="3171340" cy="1129747"/>
          </a:xfrm>
          <a:prstGeom prst="rect">
            <a:avLst/>
          </a:prstGeom>
          <a:ln w="3175">
            <a:solidFill>
              <a:srgbClr val="92D050"/>
            </a:solidFill>
            <a:miter lim="400000"/>
          </a:ln>
          <a:effectLst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71ED212-0D71-ACF5-D28F-4F43054564FE}"/>
              </a:ext>
            </a:extLst>
          </p:cNvPr>
          <p:cNvSpPr txBox="1"/>
          <p:nvPr/>
        </p:nvSpPr>
        <p:spPr>
          <a:xfrm>
            <a:off x="46666" y="2717853"/>
            <a:ext cx="3726647" cy="4324261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en-GB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Inventory &amp; Stock Management:</a:t>
            </a:r>
            <a:endParaRPr lang="en-GB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Ensure accurate stock movements and record all transactions in the ERP system.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Conduct inventory as per established procedures.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Report any discrepancies, damages, or stock shortages promptly.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Support in stock forecasting and reordering processes as needed.</a:t>
            </a:r>
          </a:p>
          <a:p>
            <a:pPr algn="l"/>
            <a:endParaRPr lang="en-GB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en-GB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Receiving &amp; Dispatch: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Receive, inspect, and properly store incoming goods.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Prepare and dispatch goods according to delivery schedules.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en-GB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en-GB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Compliance &amp; Organization: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Ensure compliance with internal regulations as well as OSHA and HACCP requirements.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Maintain cleanliness and organization of the warehouse/store area.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en-GB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en-GB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Collaboration &amp; Communication:</a:t>
            </a:r>
            <a:endParaRPr lang="en-GB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Liaise effectively with stakeholders to maintain optimal service levels.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Lead continuous improvement initiatives related to warehouse efficiency and material flow.</a:t>
            </a: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2700" dist="127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254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12700" dist="127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3175" cap="flat">
          <a:noFill/>
          <a:miter lim="400000"/>
        </a:ln>
        <a:effectLst>
          <a:outerShdw blurRad="12700" dist="127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29517" tIns="29517" rIns="29517" bIns="29517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9517" tIns="29517" rIns="29517" bIns="29517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2700" dist="127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254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12700" dist="127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3175" cap="flat">
          <a:noFill/>
          <a:miter lim="400000"/>
        </a:ln>
        <a:effectLst>
          <a:outerShdw blurRad="12700" dist="127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29517" tIns="29517" rIns="29517" bIns="29517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9517" tIns="29517" rIns="29517" bIns="29517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988</TotalTime>
  <Words>305</Words>
  <Application>Microsoft Office PowerPoint</Application>
  <PresentationFormat>Custom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Avenir Black</vt:lpstr>
      <vt:lpstr>Calibri</vt:lpstr>
      <vt:lpstr>Helvetica Light</vt:lpstr>
      <vt:lpstr>Helvetica Neue</vt:lpstr>
      <vt:lpstr>Proxima Nova Black</vt:lpstr>
      <vt:lpstr>Times New Roman</vt:lpstr>
      <vt:lpstr>White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Soobhan Hannah</dc:creator>
  <cp:keywords/>
  <dc:description/>
  <cp:lastModifiedBy>Soobhug Risha</cp:lastModifiedBy>
  <cp:revision>88</cp:revision>
  <cp:lastPrinted>2018-02-07T06:00:01Z</cp:lastPrinted>
  <dcterms:modified xsi:type="dcterms:W3CDTF">2025-04-26T07:10:17Z</dcterms:modified>
  <cp:category/>
</cp:coreProperties>
</file>