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7556500" cy="8636000"/>
  <p:notesSz cx="6669088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445" y="-1243"/>
      </p:cViewPr>
      <p:guideLst>
        <p:guide orient="horz" pos="272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damanukum Karunnen" userId="ebbf4a6d-f5fc-4e33-a353-969edefea52a" providerId="ADAL" clId="{D0FC38FA-6598-4DCF-98A7-F9B199ADCEE1}"/>
    <pc:docChg chg="modSld">
      <pc:chgData name="Pandamanukum Karunnen" userId="ebbf4a6d-f5fc-4e33-a353-969edefea52a" providerId="ADAL" clId="{D0FC38FA-6598-4DCF-98A7-F9B199ADCEE1}" dt="2025-04-18T05:53:45.588" v="63" actId="20577"/>
      <pc:docMkLst>
        <pc:docMk/>
      </pc:docMkLst>
      <pc:sldChg chg="modSp mod">
        <pc:chgData name="Pandamanukum Karunnen" userId="ebbf4a6d-f5fc-4e33-a353-969edefea52a" providerId="ADAL" clId="{D0FC38FA-6598-4DCF-98A7-F9B199ADCEE1}" dt="2025-04-18T05:53:45.588" v="63" actId="20577"/>
        <pc:sldMkLst>
          <pc:docMk/>
          <pc:sldMk cId="2562467063" sldId="257"/>
        </pc:sldMkLst>
        <pc:spChg chg="mod">
          <ac:chgData name="Pandamanukum Karunnen" userId="ebbf4a6d-f5fc-4e33-a353-969edefea52a" providerId="ADAL" clId="{D0FC38FA-6598-4DCF-98A7-F9B199ADCEE1}" dt="2025-04-16T11:08:58.830" v="23" actId="20577"/>
          <ac:spMkLst>
            <pc:docMk/>
            <pc:sldMk cId="2562467063" sldId="257"/>
            <ac:spMk id="3" creationId="{3FD3A6DB-2F81-61EF-849B-8D2554CF27B3}"/>
          </ac:spMkLst>
        </pc:spChg>
        <pc:spChg chg="mod">
          <ac:chgData name="Pandamanukum Karunnen" userId="ebbf4a6d-f5fc-4e33-a353-969edefea52a" providerId="ADAL" clId="{D0FC38FA-6598-4DCF-98A7-F9B199ADCEE1}" dt="2025-04-16T11:09:28.482" v="36" actId="20577"/>
          <ac:spMkLst>
            <pc:docMk/>
            <pc:sldMk cId="2562467063" sldId="257"/>
            <ac:spMk id="19" creationId="{6800676C-F84E-8EBB-3003-1FE0C1C50397}"/>
          </ac:spMkLst>
        </pc:spChg>
        <pc:spChg chg="mod">
          <ac:chgData name="Pandamanukum Karunnen" userId="ebbf4a6d-f5fc-4e33-a353-969edefea52a" providerId="ADAL" clId="{D0FC38FA-6598-4DCF-98A7-F9B199ADCEE1}" dt="2025-04-18T05:53:45.588" v="63" actId="20577"/>
          <ac:spMkLst>
            <pc:docMk/>
            <pc:sldMk cId="2562467063" sldId="257"/>
            <ac:spMk id="27" creationId="{4FC821F4-4539-A215-4620-47A823B6E96B}"/>
          </ac:spMkLst>
        </pc:spChg>
        <pc:picChg chg="mod">
          <ac:chgData name="Pandamanukum Karunnen" userId="ebbf4a6d-f5fc-4e33-a353-969edefea52a" providerId="ADAL" clId="{D0FC38FA-6598-4DCF-98A7-F9B199ADCEE1}" dt="2025-04-16T11:10:02.419" v="41" actId="14100"/>
          <ac:picMkLst>
            <pc:docMk/>
            <pc:sldMk cId="2562467063" sldId="257"/>
            <ac:picMk id="30" creationId="{6C638F0C-876A-76B1-FF32-5AABBFCA61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706563" y="744538"/>
            <a:ext cx="3255962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889213" y="4715153"/>
            <a:ext cx="4890665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51028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pic" sz="half" idx="13"/>
          </p:nvPr>
        </p:nvSpPr>
        <p:spPr>
          <a:xfrm>
            <a:off x="933493" y="18532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37939" y="53880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737939" y="62440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3639835" y="6856511"/>
            <a:ext cx="269450" cy="2749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pic" idx="13"/>
          </p:nvPr>
        </p:nvSpPr>
        <p:spPr>
          <a:xfrm>
            <a:off x="0" y="14843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37939" y="33586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pic" sz="half" idx="13"/>
          </p:nvPr>
        </p:nvSpPr>
        <p:spPr>
          <a:xfrm>
            <a:off x="3903699" y="18532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553454" y="18532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553454" y="42515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half" idx="1"/>
          </p:nvPr>
        </p:nvSpPr>
        <p:spPr>
          <a:xfrm>
            <a:off x="553454" y="2997088"/>
            <a:ext cx="6449592" cy="3652801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pic" sz="quarter" idx="13"/>
          </p:nvPr>
        </p:nvSpPr>
        <p:spPr>
          <a:xfrm>
            <a:off x="3903699" y="29970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quarter" idx="1"/>
          </p:nvPr>
        </p:nvSpPr>
        <p:spPr>
          <a:xfrm>
            <a:off x="553454" y="2997088"/>
            <a:ext cx="3099347" cy="3652801"/>
          </a:xfrm>
          <a:prstGeom prst="rect">
            <a:avLst/>
          </a:prstGeom>
        </p:spPr>
        <p:txBody>
          <a:bodyPr anchor="ctr"/>
          <a:lstStyle>
            <a:lvl1pPr marL="293914" indent="-293914" algn="l">
              <a:spcBef>
                <a:spcPts val="3200"/>
              </a:spcBef>
              <a:buSzPct val="75000"/>
              <a:buChar char="•"/>
              <a:defRPr sz="2400"/>
            </a:lvl1pPr>
            <a:lvl2pPr marL="636814" indent="-293914" algn="l">
              <a:spcBef>
                <a:spcPts val="3200"/>
              </a:spcBef>
              <a:buSzPct val="75000"/>
              <a:buChar char="•"/>
              <a:defRPr sz="2400"/>
            </a:lvl2pPr>
            <a:lvl3pPr marL="979714" indent="-293914" algn="l">
              <a:spcBef>
                <a:spcPts val="3200"/>
              </a:spcBef>
              <a:buSzPct val="75000"/>
              <a:buChar char="•"/>
              <a:defRPr sz="2400"/>
            </a:lvl3pPr>
            <a:lvl4pPr marL="1322614" indent="-293914" algn="l">
              <a:spcBef>
                <a:spcPts val="3200"/>
              </a:spcBef>
              <a:buSzPct val="75000"/>
              <a:buChar char="•"/>
              <a:defRPr sz="2400"/>
            </a:lvl4pPr>
            <a:lvl5pPr marL="1665514" indent="-293914" algn="l">
              <a:spcBef>
                <a:spcPts val="3200"/>
              </a:spcBef>
              <a:buSzPct val="75000"/>
              <a:buChar char="•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553454" y="2222251"/>
            <a:ext cx="6449592" cy="4191498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pic" sz="quarter" idx="13"/>
          </p:nvPr>
        </p:nvSpPr>
        <p:spPr>
          <a:xfrm>
            <a:off x="3903699" y="44434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4"/>
          </p:nvPr>
        </p:nvSpPr>
        <p:spPr>
          <a:xfrm>
            <a:off x="3907312" y="20008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5"/>
          </p:nvPr>
        </p:nvSpPr>
        <p:spPr>
          <a:xfrm>
            <a:off x="553454" y="20008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sz="quarter" idx="13"/>
          </p:nvPr>
        </p:nvSpPr>
        <p:spPr>
          <a:xfrm>
            <a:off x="737939" y="5181389"/>
            <a:ext cx="6080622" cy="3638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000"/>
            </a:lvl1pPr>
          </a:lstStyle>
          <a:p>
            <a:r>
              <a:t>–Johnny Appleseed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quarter" idx="14"/>
          </p:nvPr>
        </p:nvSpPr>
        <p:spPr>
          <a:xfrm>
            <a:off x="737939" y="3892215"/>
            <a:ext cx="6080622" cy="541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200"/>
            </a:lvl1pPr>
          </a:lstStyle>
          <a:p>
            <a:r>
              <a:t>“Type a quote here.” 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24362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44065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39835" y="6860201"/>
            <a:ext cx="269450" cy="2749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rlarose.avipro@eclosia.com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AE21F11-8D9A-F0AE-64DE-E603B6196FE4}"/>
              </a:ext>
            </a:extLst>
          </p:cNvPr>
          <p:cNvSpPr txBox="1"/>
          <p:nvPr/>
        </p:nvSpPr>
        <p:spPr>
          <a:xfrm>
            <a:off x="1427748" y="235152"/>
            <a:ext cx="5239807" cy="56744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algn="just"/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Avipro Co. Ltd company of the Eclosia Group, is a pioneer in the poultry sector in Mauritius. Its main activities are breeding and production, grouped respectively under the Farming and Processing entities. </a:t>
            </a:r>
            <a:endParaRPr kumimoji="0" lang="en-GB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Helvetica Light"/>
            </a:endParaRPr>
          </a:p>
        </p:txBody>
      </p:sp>
      <p:pic>
        <p:nvPicPr>
          <p:cNvPr id="10" name="pasted-image.pdf">
            <a:extLst>
              <a:ext uri="{FF2B5EF4-FFF2-40B4-BE49-F238E27FC236}">
                <a16:creationId xmlns:a16="http://schemas.microsoft.com/office/drawing/2014/main" id="{85A940FF-EF5C-F4C8-C9F5-6218BE49F8E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8" t="14912" r="13076" b="15172"/>
          <a:stretch/>
        </p:blipFill>
        <p:spPr>
          <a:xfrm>
            <a:off x="0" y="245605"/>
            <a:ext cx="1427748" cy="930442"/>
          </a:xfrm>
          <a:prstGeom prst="rect">
            <a:avLst/>
          </a:prstGeom>
          <a:ln w="3175">
            <a:miter lim="400000"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3633D4C-BCD3-4658-EAB5-26DAD7F0AD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88"/>
          <a:stretch/>
        </p:blipFill>
        <p:spPr>
          <a:xfrm>
            <a:off x="6632710" y="311710"/>
            <a:ext cx="856533" cy="1011107"/>
          </a:xfrm>
          <a:prstGeom prst="rect">
            <a:avLst/>
          </a:prstGeom>
        </p:spPr>
      </p:pic>
      <p:pic>
        <p:nvPicPr>
          <p:cNvPr id="12" name="pasted-image.pdf">
            <a:extLst>
              <a:ext uri="{FF2B5EF4-FFF2-40B4-BE49-F238E27FC236}">
                <a16:creationId xmlns:a16="http://schemas.microsoft.com/office/drawing/2014/main" id="{3C1B6EB3-0A6C-AC1E-ECDC-D3938FF53C2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84807" y="1255205"/>
            <a:ext cx="3497025" cy="868258"/>
          </a:xfrm>
          <a:prstGeom prst="rect">
            <a:avLst/>
          </a:prstGeom>
          <a:ln w="3175">
            <a:miter lim="400000"/>
          </a:ln>
        </p:spPr>
      </p:pic>
      <p:sp>
        <p:nvSpPr>
          <p:cNvPr id="14" name="Shape 126">
            <a:extLst>
              <a:ext uri="{FF2B5EF4-FFF2-40B4-BE49-F238E27FC236}">
                <a16:creationId xmlns:a16="http://schemas.microsoft.com/office/drawing/2014/main" id="{1FD8F190-4C36-49BF-0A56-0024BF91CD1E}"/>
              </a:ext>
            </a:extLst>
          </p:cNvPr>
          <p:cNvSpPr/>
          <p:nvPr/>
        </p:nvSpPr>
        <p:spPr>
          <a:xfrm>
            <a:off x="3977396" y="1480028"/>
            <a:ext cx="3497025" cy="41663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2900">
                <a:solidFill>
                  <a:srgbClr val="53585F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ctr"/>
            <a:r>
              <a:rPr lang="en-GB" dirty="0"/>
              <a:t>Production Assistant</a:t>
            </a:r>
            <a:endParaRPr lang="fr-FR" b="1" dirty="0"/>
          </a:p>
        </p:txBody>
      </p:sp>
      <p:sp>
        <p:nvSpPr>
          <p:cNvPr id="15" name="Shape 125">
            <a:extLst>
              <a:ext uri="{FF2B5EF4-FFF2-40B4-BE49-F238E27FC236}">
                <a16:creationId xmlns:a16="http://schemas.microsoft.com/office/drawing/2014/main" id="{BE8C6FD1-2018-C48E-7856-77090A25E074}"/>
              </a:ext>
            </a:extLst>
          </p:cNvPr>
          <p:cNvSpPr/>
          <p:nvPr/>
        </p:nvSpPr>
        <p:spPr>
          <a:xfrm>
            <a:off x="324575" y="1356711"/>
            <a:ext cx="3222474" cy="97062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>
              <a:lnSpc>
                <a:spcPct val="80000"/>
              </a:lnSpc>
              <a:defRPr sz="3700">
                <a:solidFill>
                  <a:srgbClr val="9FBC49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r>
              <a:rPr lang="fr-FR" dirty="0"/>
              <a:t>WE ARE RECRUITING</a:t>
            </a:r>
          </a:p>
        </p:txBody>
      </p:sp>
      <p:sp>
        <p:nvSpPr>
          <p:cNvPr id="18" name="Shape 120">
            <a:extLst>
              <a:ext uri="{FF2B5EF4-FFF2-40B4-BE49-F238E27FC236}">
                <a16:creationId xmlns:a16="http://schemas.microsoft.com/office/drawing/2014/main" id="{A805682D-FDDC-FF3F-C73C-B7E50A4B991F}"/>
              </a:ext>
            </a:extLst>
          </p:cNvPr>
          <p:cNvSpPr/>
          <p:nvPr/>
        </p:nvSpPr>
        <p:spPr>
          <a:xfrm>
            <a:off x="228649" y="2534977"/>
            <a:ext cx="3173071" cy="3698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pPr algn="l"/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Main duties and responsibilities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Shape 123">
            <a:extLst>
              <a:ext uri="{FF2B5EF4-FFF2-40B4-BE49-F238E27FC236}">
                <a16:creationId xmlns:a16="http://schemas.microsoft.com/office/drawing/2014/main" id="{6800676C-F84E-8EBB-3003-1FE0C1C50397}"/>
              </a:ext>
            </a:extLst>
          </p:cNvPr>
          <p:cNvSpPr/>
          <p:nvPr/>
        </p:nvSpPr>
        <p:spPr>
          <a:xfrm>
            <a:off x="807024" y="7194597"/>
            <a:ext cx="5971101" cy="106174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ctr">
            <a:spAutoFit/>
          </a:bodyPr>
          <a:lstStyle/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GB" sz="1100" b="1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Interested candidates should forward their resume by </a:t>
            </a:r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latest 15</a:t>
            </a:r>
            <a:r>
              <a:rPr lang="en-GB" sz="1100" b="1" baseline="30000" dirty="0">
                <a:solidFill>
                  <a:schemeClr val="tx1"/>
                </a:solidFill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th</a:t>
            </a:r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 May 2025 to </a:t>
            </a:r>
            <a:br>
              <a:rPr lang="en-GB" sz="1100" b="1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</a:rPr>
            </a:b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Avipro</a:t>
            </a: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 Co. Ltd – Processing Plant, Pont-Fer, Phoenix | Tel: 6863094</a:t>
            </a:r>
            <a:r>
              <a:rPr lang="fr-FR" sz="1100" b="1" dirty="0">
                <a:latin typeface="Calibri" panose="020F0502020204030204" pitchFamily="34" charset="0"/>
                <a:ea typeface="Avenir Black"/>
                <a:cs typeface="Calibri" panose="020F0502020204030204" pitchFamily="34" charset="0"/>
              </a:rPr>
              <a:t>| Email : </a:t>
            </a:r>
            <a:r>
              <a:rPr lang="fr-FR" sz="1100" b="1" dirty="0">
                <a:latin typeface="Calibri" panose="020F0502020204030204" pitchFamily="34" charset="0"/>
                <a:ea typeface="Avenir Black"/>
                <a:cs typeface="Calibri" panose="020F0502020204030204" pitchFamily="34" charset="0"/>
                <a:hlinkClick r:id="rId5"/>
              </a:rPr>
              <a:t>hrprocessing.avipro@eclosia.com</a:t>
            </a:r>
            <a:endParaRPr lang="fr-FR" sz="1100" b="1" dirty="0">
              <a:latin typeface="Calibri" panose="020F0502020204030204" pitchFamily="34" charset="0"/>
              <a:ea typeface="Avenir Black"/>
              <a:cs typeface="Calibri" panose="020F0502020204030204" pitchFamily="34" charset="0"/>
            </a:endParaRP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GB" sz="1100" b="1" u="sng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</a:rPr>
              <a:t>Only the best candidates will be called for an interview.</a:t>
            </a: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endParaRPr lang="fr-FR" sz="1100" b="1" dirty="0">
              <a:latin typeface="Calibri" panose="020F0502020204030204" pitchFamily="34" charset="0"/>
              <a:ea typeface="Avenir Black"/>
              <a:cs typeface="Calibri" panose="020F0502020204030204" pitchFamily="34" charset="0"/>
            </a:endParaRPr>
          </a:p>
        </p:txBody>
      </p:sp>
      <p:sp>
        <p:nvSpPr>
          <p:cNvPr id="23" name="Shape 119">
            <a:extLst>
              <a:ext uri="{FF2B5EF4-FFF2-40B4-BE49-F238E27FC236}">
                <a16:creationId xmlns:a16="http://schemas.microsoft.com/office/drawing/2014/main" id="{F6423DBE-7336-EAAF-20EE-BC4EEB01BA0A}"/>
              </a:ext>
            </a:extLst>
          </p:cNvPr>
          <p:cNvSpPr/>
          <p:nvPr/>
        </p:nvSpPr>
        <p:spPr>
          <a:xfrm>
            <a:off x="3847716" y="3631073"/>
            <a:ext cx="3771205" cy="27505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algn="l"/>
            <a:endParaRPr lang="en-GB" sz="14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664427-A511-4EA5-20B1-E1C1A15AAE60}"/>
              </a:ext>
            </a:extLst>
          </p:cNvPr>
          <p:cNvCxnSpPr>
            <a:cxnSpLocks/>
          </p:cNvCxnSpPr>
          <p:nvPr/>
        </p:nvCxnSpPr>
        <p:spPr>
          <a:xfrm flipH="1">
            <a:off x="3751332" y="2399965"/>
            <a:ext cx="34588" cy="4580531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Shape 118">
            <a:extLst>
              <a:ext uri="{FF2B5EF4-FFF2-40B4-BE49-F238E27FC236}">
                <a16:creationId xmlns:a16="http://schemas.microsoft.com/office/drawing/2014/main" id="{4FC821F4-4539-A215-4620-47A823B6E96B}"/>
              </a:ext>
            </a:extLst>
          </p:cNvPr>
          <p:cNvSpPr/>
          <p:nvPr/>
        </p:nvSpPr>
        <p:spPr>
          <a:xfrm>
            <a:off x="108574" y="2904801"/>
            <a:ext cx="3606214" cy="4122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algn="l"/>
            <a:r>
              <a:rPr lang="en-GB" sz="1200" dirty="0">
                <a:latin typeface="Calibri" panose="020F0502020204030204" pitchFamily="34" charset="0"/>
              </a:rPr>
              <a:t>• In collaboration with the Production Officer, oversee and ensure the smooth running of production activities.</a:t>
            </a: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 </a:t>
            </a: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Coordinate the different phases of the process by effective and efficient allocation of tasks within one or more teams. 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Ensure compliance with deadlines, quantities, quality and costs. Manage and control the use of equipment. 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Ensure that instructions for safety and quality are well respected in the day to day.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 • Manage and control the traffic and flow of raw materials.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Monitoring the productivity index of production lines and ensuring that operations are carried out optimally.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Recommend changes in workflow, operations and equipment to maximize production efficiency. </a:t>
            </a:r>
          </a:p>
          <a:p>
            <a:pPr lvl="0" algn="l"/>
            <a:endParaRPr lang="en-US" sz="1200" dirty="0"/>
          </a:p>
        </p:txBody>
      </p:sp>
      <p:pic>
        <p:nvPicPr>
          <p:cNvPr id="28" name="Picture 27" descr="eclosia-endorsement.png">
            <a:extLst>
              <a:ext uri="{FF2B5EF4-FFF2-40B4-BE49-F238E27FC236}">
                <a16:creationId xmlns:a16="http://schemas.microsoft.com/office/drawing/2014/main" id="{B6BD5906-7F13-85EB-7AA6-524F16C87EC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994" y="8366273"/>
            <a:ext cx="1999249" cy="159784"/>
          </a:xfrm>
          <a:prstGeom prst="rect">
            <a:avLst/>
          </a:prstGeom>
        </p:spPr>
      </p:pic>
      <p:pic>
        <p:nvPicPr>
          <p:cNvPr id="30" name="pasted-image.pdf">
            <a:extLst>
              <a:ext uri="{FF2B5EF4-FFF2-40B4-BE49-F238E27FC236}">
                <a16:creationId xmlns:a16="http://schemas.microsoft.com/office/drawing/2014/main" id="{6C638F0C-876A-76B1-FF32-5AABBFCA61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8375" y="7027063"/>
            <a:ext cx="6221821" cy="1229278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Shape 120">
            <a:extLst>
              <a:ext uri="{FF2B5EF4-FFF2-40B4-BE49-F238E27FC236}">
                <a16:creationId xmlns:a16="http://schemas.microsoft.com/office/drawing/2014/main" id="{2E874827-45B9-B4C2-89CD-3A061423DA73}"/>
              </a:ext>
            </a:extLst>
          </p:cNvPr>
          <p:cNvSpPr/>
          <p:nvPr/>
        </p:nvSpPr>
        <p:spPr>
          <a:xfrm>
            <a:off x="3938272" y="2511307"/>
            <a:ext cx="3173071" cy="3698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pPr algn="l"/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Profile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3A6DB-2F81-61EF-849B-8D2554CF27B3}"/>
              </a:ext>
            </a:extLst>
          </p:cNvPr>
          <p:cNvSpPr txBox="1"/>
          <p:nvPr/>
        </p:nvSpPr>
        <p:spPr>
          <a:xfrm>
            <a:off x="3938272" y="2860161"/>
            <a:ext cx="3255008" cy="412226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algn="l"/>
            <a:r>
              <a:rPr lang="en-GB" sz="1200" dirty="0">
                <a:latin typeface="Calibri" panose="020F0502020204030204" pitchFamily="34" charset="0"/>
              </a:rPr>
              <a:t>• Diploma in Food Science/Production &amp; Operations Management.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Computer literate with good knowledge of MO tools.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Health &amp; Safety and Quality conscious.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Excellent communication and interpersonal skills. 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Reliable, with a team spirit and ‘Can do’ attitude. 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At least one year experience in a manufacturing/ production or similar industry. • Knowledge of the food production industry will be a definite advantage.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Ability to work on night shifts.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Holder of a valid driving license. </a:t>
            </a:r>
          </a:p>
          <a:p>
            <a:pPr algn="l"/>
            <a:endParaRPr lang="en-GB" sz="1200" dirty="0">
              <a:latin typeface="Calibri" panose="020F0502020204030204" pitchFamily="34" charset="0"/>
            </a:endParaRPr>
          </a:p>
          <a:p>
            <a:pPr algn="l"/>
            <a:r>
              <a:rPr lang="en-GB" sz="1200" dirty="0">
                <a:latin typeface="Calibri" panose="020F0502020204030204" pitchFamily="34" charset="0"/>
              </a:rPr>
              <a:t>• Promoter of animal welfare.</a:t>
            </a:r>
          </a:p>
        </p:txBody>
      </p:sp>
    </p:spTree>
    <p:extLst>
      <p:ext uri="{BB962C8B-B14F-4D97-AF65-F5344CB8AC3E}">
        <p14:creationId xmlns:p14="http://schemas.microsoft.com/office/powerpoint/2010/main" val="2562467063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B957FE3ACA094DA2A48853C72A91A6" ma:contentTypeVersion="12" ma:contentTypeDescription="Create a new document." ma:contentTypeScope="" ma:versionID="330556a806dfe6a331fc4d867c850132">
  <xsd:schema xmlns:xsd="http://www.w3.org/2001/XMLSchema" xmlns:xs="http://www.w3.org/2001/XMLSchema" xmlns:p="http://schemas.microsoft.com/office/2006/metadata/properties" xmlns:ns2="5caa9f0f-3f45-485c-9d0c-fb3eeb4f65a6" targetNamespace="http://schemas.microsoft.com/office/2006/metadata/properties" ma:root="true" ma:fieldsID="edde6e2e9993cf30ab8c563c85859f34" ns2:_="">
    <xsd:import namespace="5caa9f0f-3f45-485c-9d0c-fb3eeb4f6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a9f0f-3f45-485c-9d0c-fb3eeb4f6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db70544-7918-4dd0-a4d9-5060e849dc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aa9f0f-3f45-485c-9d0c-fb3eeb4f65a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3F4763-3529-4005-8474-86B98013F2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952053-BF8C-46F9-98DC-5BC15C9DC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aa9f0f-3f45-485c-9d0c-fb3eeb4f65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F088B5-2CC5-43F0-942F-A0F28CFDAD90}">
  <ds:schemaRefs>
    <ds:schemaRef ds:uri="http://schemas.microsoft.com/office/2006/documentManagement/types"/>
    <ds:schemaRef ds:uri="http://purl.org/dc/elements/1.1/"/>
    <ds:schemaRef ds:uri="5caa9f0f-3f45-485c-9d0c-fb3eeb4f65a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318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Helvetica Light</vt:lpstr>
      <vt:lpstr>Helvetica Neue</vt:lpstr>
      <vt:lpstr>White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Soobhan Hannah</dc:creator>
  <cp:keywords/>
  <dc:description/>
  <cp:lastModifiedBy>Pandamanukum Karunnen</cp:lastModifiedBy>
  <cp:revision>89</cp:revision>
  <cp:lastPrinted>2018-02-07T06:00:01Z</cp:lastPrinted>
  <dcterms:modified xsi:type="dcterms:W3CDTF">2025-04-18T05:53:51Z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0x0101000CB957FE3ACA094DA2A48853C72A91A6</vt:lpwstr>
  </property>
</Properties>
</file>