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7556500" cy="8636000"/>
  <p:notesSz cx="6669088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2720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'Acariate Didier" initials="LD" lastIdx="3" clrIdx="0">
    <p:extLst>
      <p:ext uri="{19B8F6BF-5375-455C-9EA6-DF929625EA0E}">
        <p15:presenceInfo xmlns:p15="http://schemas.microsoft.com/office/powerpoint/2012/main" userId="S-1-5-21-220523388-1214440339-682003330-10113" providerId="AD"/>
      </p:ext>
    </p:extLst>
  </p:cmAuthor>
  <p:cmAuthor id="2" name="Beesoon Aurelie" initials="BA" lastIdx="2" clrIdx="1">
    <p:extLst>
      <p:ext uri="{19B8F6BF-5375-455C-9EA6-DF929625EA0E}">
        <p15:presenceInfo xmlns:p15="http://schemas.microsoft.com/office/powerpoint/2012/main" userId="S-1-5-21-220523388-1214440339-682003330-76797" providerId="AD"/>
      </p:ext>
    </p:extLst>
  </p:cmAuthor>
  <p:cmAuthor id="3" name="Derblay Susan" initials="DS" lastIdx="4" clrIdx="2">
    <p:extLst>
      <p:ext uri="{19B8F6BF-5375-455C-9EA6-DF929625EA0E}">
        <p15:presenceInfo xmlns:p15="http://schemas.microsoft.com/office/powerpoint/2012/main" userId="S-1-5-21-220523388-1214440339-682003330-581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4226" autoAdjust="0"/>
  </p:normalViewPr>
  <p:slideViewPr>
    <p:cSldViewPr snapToGrid="0" snapToObjects="1">
      <p:cViewPr>
        <p:scale>
          <a:sx n="81" d="100"/>
          <a:sy n="81" d="100"/>
        </p:scale>
        <p:origin x="1992" y="-365"/>
      </p:cViewPr>
      <p:guideLst>
        <p:guide orient="horz" pos="2720"/>
        <p:guide pos="23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/>
          </p:nvPr>
        </p:nvSpPr>
        <p:spPr>
          <a:xfrm>
            <a:off x="1706563" y="744538"/>
            <a:ext cx="3255962" cy="3721100"/>
          </a:xfrm>
          <a:prstGeom prst="rect">
            <a:avLst/>
          </a:prstGeom>
        </p:spPr>
        <p:txBody>
          <a:bodyPr lIns="90608" tIns="45304" rIns="90608" bIns="45304"/>
          <a:lstStyle/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"/>
          </p:nvPr>
        </p:nvSpPr>
        <p:spPr>
          <a:xfrm>
            <a:off x="889212" y="4715154"/>
            <a:ext cx="4890665" cy="4466987"/>
          </a:xfrm>
          <a:prstGeom prst="rect">
            <a:avLst/>
          </a:prstGeom>
        </p:spPr>
        <p:txBody>
          <a:bodyPr lIns="90608" tIns="45304" rIns="90608" bIns="45304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510286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body" sz="quarter" idx="13"/>
          </p:nvPr>
        </p:nvSpPr>
        <p:spPr>
          <a:xfrm>
            <a:off x="737939" y="5181389"/>
            <a:ext cx="6080622" cy="36383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000"/>
            </a:lvl1pPr>
          </a:lstStyle>
          <a:p>
            <a:r>
              <a:t>–Johnny Appleseed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sz="quarter" idx="14"/>
          </p:nvPr>
        </p:nvSpPr>
        <p:spPr>
          <a:xfrm>
            <a:off x="737939" y="3892215"/>
            <a:ext cx="6080622" cy="541636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3200"/>
            </a:lvl1pPr>
          </a:lstStyle>
          <a:p>
            <a:r>
              <a:t>“Type a quote here.” </a:t>
            </a:r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pic" idx="13"/>
          </p:nvPr>
        </p:nvSpPr>
        <p:spPr>
          <a:xfrm>
            <a:off x="0" y="1484312"/>
            <a:ext cx="7556500" cy="56673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pic" sz="half" idx="13"/>
          </p:nvPr>
        </p:nvSpPr>
        <p:spPr>
          <a:xfrm>
            <a:off x="933493" y="1853282"/>
            <a:ext cx="5682135" cy="34387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737939" y="5388012"/>
            <a:ext cx="6080622" cy="82649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737939" y="6244021"/>
            <a:ext cx="6080622" cy="65676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xfrm>
            <a:off x="3639835" y="6856511"/>
            <a:ext cx="269450" cy="27493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737939" y="3358678"/>
            <a:ext cx="6080622" cy="1918644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pic" sz="half" idx="13"/>
          </p:nvPr>
        </p:nvSpPr>
        <p:spPr>
          <a:xfrm>
            <a:off x="3903699" y="1853282"/>
            <a:ext cx="3099347" cy="47818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553454" y="1853282"/>
            <a:ext cx="3099347" cy="2317131"/>
          </a:xfrm>
          <a:prstGeom prst="rect">
            <a:avLst/>
          </a:prstGeom>
        </p:spPr>
        <p:txBody>
          <a:bodyPr/>
          <a:lstStyle>
            <a:lvl1pPr>
              <a:defRPr sz="5200"/>
            </a:lvl1pPr>
          </a:lstStyle>
          <a:p>
            <a:r>
              <a:t>Title Text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sz="quarter" idx="1"/>
          </p:nvPr>
        </p:nvSpPr>
        <p:spPr>
          <a:xfrm>
            <a:off x="553454" y="4251585"/>
            <a:ext cx="3099347" cy="238354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sz="half" idx="1"/>
          </p:nvPr>
        </p:nvSpPr>
        <p:spPr>
          <a:xfrm>
            <a:off x="553454" y="2997088"/>
            <a:ext cx="6449592" cy="3652801"/>
          </a:xfrm>
          <a:prstGeom prst="rect">
            <a:avLst/>
          </a:prstGeom>
        </p:spPr>
        <p:txBody>
          <a:bodyPr anchor="ctr"/>
          <a:lstStyle>
            <a:lvl1pPr marL="370416" indent="-370416" algn="l">
              <a:spcBef>
                <a:spcPts val="4200"/>
              </a:spcBef>
              <a:buSzPct val="75000"/>
              <a:buChar char="•"/>
              <a:defRPr sz="3000"/>
            </a:lvl1pPr>
            <a:lvl2pPr marL="814916" indent="-370416" algn="l">
              <a:spcBef>
                <a:spcPts val="4200"/>
              </a:spcBef>
              <a:buSzPct val="75000"/>
              <a:buChar char="•"/>
              <a:defRPr sz="3000"/>
            </a:lvl2pPr>
            <a:lvl3pPr marL="1259416" indent="-370416" algn="l">
              <a:spcBef>
                <a:spcPts val="4200"/>
              </a:spcBef>
              <a:buSzPct val="75000"/>
              <a:buChar char="•"/>
              <a:defRPr sz="3000"/>
            </a:lvl3pPr>
            <a:lvl4pPr marL="1703916" indent="-370416" algn="l">
              <a:spcBef>
                <a:spcPts val="4200"/>
              </a:spcBef>
              <a:buSzPct val="75000"/>
              <a:buChar char="•"/>
              <a:defRPr sz="3000"/>
            </a:lvl4pPr>
            <a:lvl5pPr marL="2148416" indent="-370416" algn="l">
              <a:spcBef>
                <a:spcPts val="4200"/>
              </a:spcBef>
              <a:buSzPct val="75000"/>
              <a:buChar char="•"/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pic" sz="quarter" idx="13"/>
          </p:nvPr>
        </p:nvSpPr>
        <p:spPr>
          <a:xfrm>
            <a:off x="3903699" y="2997088"/>
            <a:ext cx="3099347" cy="3652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sz="quarter" idx="1"/>
          </p:nvPr>
        </p:nvSpPr>
        <p:spPr>
          <a:xfrm>
            <a:off x="553454" y="2997088"/>
            <a:ext cx="3099347" cy="3652801"/>
          </a:xfrm>
          <a:prstGeom prst="rect">
            <a:avLst/>
          </a:prstGeom>
        </p:spPr>
        <p:txBody>
          <a:bodyPr anchor="ctr"/>
          <a:lstStyle>
            <a:lvl1pPr marL="293914" indent="-293914" algn="l">
              <a:spcBef>
                <a:spcPts val="3200"/>
              </a:spcBef>
              <a:buSzPct val="75000"/>
              <a:buChar char="•"/>
              <a:defRPr sz="2400"/>
            </a:lvl1pPr>
            <a:lvl2pPr marL="636814" indent="-293914" algn="l">
              <a:spcBef>
                <a:spcPts val="3200"/>
              </a:spcBef>
              <a:buSzPct val="75000"/>
              <a:buChar char="•"/>
              <a:defRPr sz="2400"/>
            </a:lvl2pPr>
            <a:lvl3pPr marL="979714" indent="-293914" algn="l">
              <a:spcBef>
                <a:spcPts val="3200"/>
              </a:spcBef>
              <a:buSzPct val="75000"/>
              <a:buChar char="•"/>
              <a:defRPr sz="2400"/>
            </a:lvl3pPr>
            <a:lvl4pPr marL="1322614" indent="-293914" algn="l">
              <a:spcBef>
                <a:spcPts val="3200"/>
              </a:spcBef>
              <a:buSzPct val="75000"/>
              <a:buChar char="•"/>
              <a:defRPr sz="2400"/>
            </a:lvl4pPr>
            <a:lvl5pPr marL="1665514" indent="-293914" algn="l">
              <a:spcBef>
                <a:spcPts val="3200"/>
              </a:spcBef>
              <a:buSzPct val="75000"/>
              <a:buChar char="•"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553454" y="2222251"/>
            <a:ext cx="6449592" cy="4191498"/>
          </a:xfrm>
          <a:prstGeom prst="rect">
            <a:avLst/>
          </a:prstGeom>
        </p:spPr>
        <p:txBody>
          <a:bodyPr anchor="ctr"/>
          <a:lstStyle>
            <a:lvl1pPr marL="370416" indent="-370416" algn="l">
              <a:spcBef>
                <a:spcPts val="4200"/>
              </a:spcBef>
              <a:buSzPct val="75000"/>
              <a:buChar char="•"/>
              <a:defRPr sz="3000"/>
            </a:lvl1pPr>
            <a:lvl2pPr marL="814916" indent="-370416" algn="l">
              <a:spcBef>
                <a:spcPts val="4200"/>
              </a:spcBef>
              <a:buSzPct val="75000"/>
              <a:buChar char="•"/>
              <a:defRPr sz="3000"/>
            </a:lvl2pPr>
            <a:lvl3pPr marL="1259416" indent="-370416" algn="l">
              <a:spcBef>
                <a:spcPts val="4200"/>
              </a:spcBef>
              <a:buSzPct val="75000"/>
              <a:buChar char="•"/>
              <a:defRPr sz="3000"/>
            </a:lvl3pPr>
            <a:lvl4pPr marL="1703916" indent="-370416" algn="l">
              <a:spcBef>
                <a:spcPts val="4200"/>
              </a:spcBef>
              <a:buSzPct val="75000"/>
              <a:buChar char="•"/>
              <a:defRPr sz="3000"/>
            </a:lvl4pPr>
            <a:lvl5pPr marL="2148416" indent="-370416" algn="l">
              <a:spcBef>
                <a:spcPts val="4200"/>
              </a:spcBef>
              <a:buSzPct val="75000"/>
              <a:buChar char="•"/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pic" sz="quarter" idx="13"/>
          </p:nvPr>
        </p:nvSpPr>
        <p:spPr>
          <a:xfrm>
            <a:off x="3903699" y="4443449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pic" sz="quarter" idx="14"/>
          </p:nvPr>
        </p:nvSpPr>
        <p:spPr>
          <a:xfrm>
            <a:off x="3907312" y="2000870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pic" sz="half" idx="15"/>
          </p:nvPr>
        </p:nvSpPr>
        <p:spPr>
          <a:xfrm>
            <a:off x="553454" y="2000870"/>
            <a:ext cx="3099347" cy="46342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737939" y="2436254"/>
            <a:ext cx="6080622" cy="19186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737939" y="4406552"/>
            <a:ext cx="6080622" cy="6567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3639835" y="6860201"/>
            <a:ext cx="269450" cy="274936"/>
          </a:xfrm>
          <a:prstGeom prst="rect">
            <a:avLst/>
          </a:prstGeom>
          <a:ln w="3175">
            <a:miter lim="400000"/>
          </a:ln>
        </p:spPr>
        <p:txBody>
          <a:bodyPr wrap="none" lIns="29517" tIns="29517" rIns="29517" bIns="29517">
            <a:spAutoFit/>
          </a:bodyPr>
          <a:lstStyle>
            <a:lvl1pPr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hyperlink" Target="http://www.eclosia.com/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pasted-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335" y="552120"/>
            <a:ext cx="2868407" cy="1151664"/>
          </a:xfrm>
          <a:prstGeom prst="rect">
            <a:avLst/>
          </a:prstGeom>
          <a:ln w="3175">
            <a:miter lim="400000"/>
          </a:ln>
        </p:spPr>
      </p:pic>
      <p:sp>
        <p:nvSpPr>
          <p:cNvPr id="117" name="Shape 117"/>
          <p:cNvSpPr/>
          <p:nvPr/>
        </p:nvSpPr>
        <p:spPr>
          <a:xfrm flipV="1">
            <a:off x="4393808" y="2799691"/>
            <a:ext cx="0" cy="3667689"/>
          </a:xfrm>
          <a:prstGeom prst="line">
            <a:avLst/>
          </a:prstGeom>
          <a:ln w="12700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29517" tIns="29517" rIns="29517" bIns="29517" anchor="ctr"/>
          <a:lstStyle/>
          <a:p>
            <a:pPr>
              <a:defRPr sz="2000"/>
            </a:pP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1934733" y="2370850"/>
            <a:ext cx="1683081" cy="23568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r" defTabSz="457200">
              <a:lnSpc>
                <a:spcPct val="120000"/>
              </a:lnSpc>
              <a:defRPr sz="1050"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endParaRPr lang="en-US" dirty="0"/>
          </a:p>
        </p:txBody>
      </p:sp>
      <p:pic>
        <p:nvPicPr>
          <p:cNvPr id="122" name="pasted-image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327" y="7221709"/>
            <a:ext cx="6976091" cy="982940"/>
          </a:xfrm>
          <a:prstGeom prst="rect">
            <a:avLst/>
          </a:prstGeom>
          <a:ln w="3175">
            <a:miter lim="400000"/>
          </a:ln>
        </p:spPr>
      </p:pic>
      <p:sp>
        <p:nvSpPr>
          <p:cNvPr id="123" name="Shape 123"/>
          <p:cNvSpPr/>
          <p:nvPr/>
        </p:nvSpPr>
        <p:spPr>
          <a:xfrm>
            <a:off x="437963" y="7205120"/>
            <a:ext cx="6754820" cy="98294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defTabSz="457200">
              <a:lnSpc>
                <a:spcPct val="120000"/>
              </a:lnSpc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r>
              <a:rPr lang="en-US" sz="1000" dirty="0">
                <a:latin typeface="Helvetica Light"/>
                <a:ea typeface="Avenir Light"/>
                <a:cs typeface="Proxima Nova Regular"/>
                <a:sym typeface="Avenir Light"/>
              </a:rPr>
              <a:t>Those interested are requested to send their application at latest the 18</a:t>
            </a:r>
            <a:r>
              <a:rPr lang="en-US" sz="1000" baseline="30000" dirty="0">
                <a:latin typeface="Helvetica Light"/>
                <a:ea typeface="Avenir Light"/>
                <a:cs typeface="Proxima Nova Regular"/>
                <a:sym typeface="Avenir Light"/>
              </a:rPr>
              <a:t>th</a:t>
            </a:r>
            <a:r>
              <a:rPr lang="en-US" sz="1000" dirty="0">
                <a:latin typeface="Helvetica Light"/>
                <a:ea typeface="Avenir Light"/>
                <a:cs typeface="Proxima Nova Regular"/>
                <a:sym typeface="Avenir Light"/>
              </a:rPr>
              <a:t> April 2025</a:t>
            </a:r>
          </a:p>
          <a:p>
            <a:pPr defTabSz="457200">
              <a:lnSpc>
                <a:spcPct val="120000"/>
              </a:lnSpc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r>
              <a:rPr lang="en-US" sz="1000" dirty="0">
                <a:latin typeface="Helvetica Light"/>
                <a:ea typeface="Avenir Light"/>
                <a:cs typeface="Proxima Nova Regular"/>
                <a:sym typeface="Avenir Light"/>
              </a:rPr>
              <a:t>to the Human Resources department, </a:t>
            </a:r>
            <a:r>
              <a:rPr lang="en-US" sz="1000" dirty="0" err="1">
                <a:latin typeface="Helvetica Light"/>
                <a:ea typeface="Avenir Light"/>
                <a:cs typeface="Proxima Nova Regular"/>
                <a:sym typeface="Avenir Light"/>
              </a:rPr>
              <a:t>Gentilly</a:t>
            </a:r>
            <a:r>
              <a:rPr lang="en-US" sz="1000" dirty="0">
                <a:latin typeface="Helvetica Light"/>
                <a:ea typeface="Avenir Light"/>
                <a:cs typeface="Proxima Nova Regular"/>
                <a:sym typeface="Avenir Light"/>
              </a:rPr>
              <a:t>, </a:t>
            </a:r>
            <a:r>
              <a:rPr lang="en-US" sz="1000" dirty="0" err="1">
                <a:latin typeface="Helvetica Light"/>
                <a:ea typeface="Avenir Light"/>
                <a:cs typeface="Proxima Nova Regular"/>
                <a:sym typeface="Avenir Light"/>
              </a:rPr>
              <a:t>Moka</a:t>
            </a:r>
            <a:r>
              <a:rPr lang="en-US" sz="1000" dirty="0">
                <a:latin typeface="Helvetica Light"/>
                <a:ea typeface="Avenir Light"/>
                <a:cs typeface="Proxima Nova Regular"/>
                <a:sym typeface="Avenir Light"/>
              </a:rPr>
              <a:t> | Phone: 404 9000</a:t>
            </a:r>
          </a:p>
          <a:p>
            <a:pPr defTabSz="457200">
              <a:lnSpc>
                <a:spcPct val="120000"/>
              </a:lnSpc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r>
              <a:rPr lang="en-US" sz="1000" dirty="0">
                <a:latin typeface="Helvetica Light"/>
                <a:ea typeface="Avenir Light"/>
                <a:cs typeface="Proxima Nova Regular"/>
                <a:sym typeface="Avenir Light"/>
              </a:rPr>
              <a:t>Email: recruitment.avipro@eclosia.com</a:t>
            </a:r>
          </a:p>
          <a:p>
            <a:pPr defTabSz="457200">
              <a:lnSpc>
                <a:spcPct val="120000"/>
              </a:lnSpc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endParaRPr lang="en-US" sz="1000" dirty="0">
              <a:latin typeface="Helvetica Light"/>
              <a:ea typeface="Avenir Light"/>
              <a:cs typeface="Proxima Nova Regular"/>
              <a:sym typeface="Avenir Light"/>
            </a:endParaRPr>
          </a:p>
          <a:p>
            <a:pPr defTabSz="457200">
              <a:lnSpc>
                <a:spcPct val="120000"/>
              </a:lnSpc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r>
              <a:rPr lang="en-US" sz="1000" dirty="0">
                <a:latin typeface="Helvetica Light"/>
                <a:ea typeface="Avenir Light"/>
                <a:cs typeface="Proxima Nova Regular"/>
                <a:sym typeface="Avenir Light"/>
              </a:rPr>
              <a:t>Only the best candidates will be invited to a job interview</a:t>
            </a:r>
          </a:p>
        </p:txBody>
      </p:sp>
      <p:sp>
        <p:nvSpPr>
          <p:cNvPr id="125" name="Shape 125"/>
          <p:cNvSpPr/>
          <p:nvPr/>
        </p:nvSpPr>
        <p:spPr>
          <a:xfrm>
            <a:off x="327327" y="1615666"/>
            <a:ext cx="1897829" cy="30583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r">
              <a:lnSpc>
                <a:spcPct val="80000"/>
              </a:lnSpc>
              <a:defRPr sz="3700">
                <a:solidFill>
                  <a:srgbClr val="9FBC49"/>
                </a:solidFill>
                <a:latin typeface="Proxima Nova Black"/>
                <a:ea typeface="Proxima Nova Black"/>
                <a:cs typeface="Proxima Nova Black"/>
                <a:sym typeface="Proxima Nova Black"/>
              </a:defRPr>
            </a:lvl1pPr>
          </a:lstStyle>
          <a:p>
            <a:pPr algn="l"/>
            <a:endParaRPr sz="2000" b="1" dirty="0">
              <a:latin typeface="Helvetica" pitchFamily="34" charset="0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3997476" y="2118046"/>
            <a:ext cx="3004127" cy="29352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 anchor="ctr">
            <a:spAutoFit/>
          </a:bodyPr>
          <a:lstStyle>
            <a:lvl1pPr algn="l">
              <a:lnSpc>
                <a:spcPct val="80000"/>
              </a:lnSpc>
              <a:defRPr sz="1900">
                <a:solidFill>
                  <a:srgbClr val="53585F"/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endParaRPr dirty="0"/>
          </a:p>
        </p:txBody>
      </p:sp>
      <p:pic>
        <p:nvPicPr>
          <p:cNvPr id="16" name="Picture 15" descr="eclosia-endorsement-e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738" y="8204163"/>
            <a:ext cx="2072806" cy="165663"/>
          </a:xfrm>
          <a:prstGeom prst="rect">
            <a:avLst/>
          </a:prstGeom>
        </p:spPr>
      </p:pic>
      <p:pic>
        <p:nvPicPr>
          <p:cNvPr id="15" name="Picture 14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60" y="226039"/>
            <a:ext cx="1744079" cy="93781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hape 126"/>
          <p:cNvSpPr/>
          <p:nvPr/>
        </p:nvSpPr>
        <p:spPr>
          <a:xfrm>
            <a:off x="4027173" y="2137321"/>
            <a:ext cx="3004127" cy="30583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 anchor="ctr">
            <a:spAutoFit/>
          </a:bodyPr>
          <a:lstStyle>
            <a:lvl1pPr algn="l">
              <a:lnSpc>
                <a:spcPct val="80000"/>
              </a:lnSpc>
              <a:defRPr sz="2900">
                <a:solidFill>
                  <a:srgbClr val="53585F"/>
                </a:solidFill>
                <a:latin typeface="Proxima Nova Black"/>
                <a:ea typeface="Proxima Nova Black"/>
                <a:cs typeface="Proxima Nova Black"/>
                <a:sym typeface="Proxima Nova Black"/>
              </a:defRPr>
            </a:lvl1pPr>
          </a:lstStyle>
          <a:p>
            <a:pPr algn="ctr"/>
            <a:endParaRPr sz="20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 flipH="1">
            <a:off x="4373176" y="1413859"/>
            <a:ext cx="2762296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04172" y="2594279"/>
            <a:ext cx="2947966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lang="fr-FR" altLang="en-US" sz="1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Profile :</a:t>
            </a:r>
          </a:p>
          <a:p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Minimum Qualification required ACCA  or equivalent required.</a:t>
            </a: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5 years experience in the Accounting, Finance or Audit  sector with a proven track record.</a:t>
            </a: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Experience with reporting tools will be an advantage.</a:t>
            </a: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Dynamic, reliable and result-oriented leader.</a:t>
            </a: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0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Always keen to challenge status quo, with a continuous improvement mindset as well as drive change.</a:t>
            </a: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Engaged team leader who is able to coach and develop others.</a:t>
            </a: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Good communicator, assertive and at ease to do impactful presentations</a:t>
            </a:r>
          </a:p>
          <a:p>
            <a:pPr algn="l" defTabSz="914400" eaLnBrk="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Promoter for animal welfare</a:t>
            </a:r>
          </a:p>
          <a:p>
            <a:pPr algn="l" defTabSz="914400" eaLnBrk="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defTabSz="914400" eaLnBrk="0" fontAlgn="base">
              <a:spcBef>
                <a:spcPct val="0"/>
              </a:spcBef>
              <a:spcAft>
                <a:spcPct val="0"/>
              </a:spcAft>
            </a:pPr>
            <a:endParaRPr kumimoji="0" lang="fr-F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91978" y="2588864"/>
            <a:ext cx="4308655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lang="fr-FR" altLang="en-US" sz="1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 Description :</a:t>
            </a:r>
          </a:p>
          <a:p>
            <a:pPr lvl="0" algn="l" defTabSz="914400" eaLnBrk="0" fontAlgn="base">
              <a:spcBef>
                <a:spcPct val="0"/>
              </a:spcBef>
              <a:spcAft>
                <a:spcPct val="0"/>
              </a:spcAft>
            </a:pPr>
            <a:endParaRPr lang="fr-FR" alt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defTabSz="914400" eaLnBrk="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Participate in the development of Avipro Group which includes activities located in Mauritius, Madagascar, Kenya and Rwanda by being responsible for :</a:t>
            </a:r>
          </a:p>
          <a:p>
            <a:pPr lvl="0" algn="l" defTabSz="914400" eaLnBrk="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Assisting the Financial Accountant in preparation of accounts , reconciliations , and audits preparation.</a:t>
            </a:r>
          </a:p>
          <a:p>
            <a:pPr marL="171450" lvl="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 the Consolidation of Avipro Group.</a:t>
            </a:r>
          </a:p>
          <a:p>
            <a:pPr algn="l" defTabSz="914400" eaLnBrk="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Performing accurate financial reporting to management on a timely basis, and ensure compliance with established standards, procedures and applicable laws.</a:t>
            </a:r>
          </a:p>
          <a:p>
            <a:pPr algn="l" defTabSz="914400" eaLnBrk="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Provide financial information and analysis to support decision-making processes.</a:t>
            </a:r>
          </a:p>
          <a:p>
            <a:pPr marL="171450" lvl="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Providing support and expertise on various financial aspects ranging from</a:t>
            </a:r>
            <a:r>
              <a:rPr lang="en-GB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financial planning &amp; analysis, forecasting and providing recommendations to improve company performance.</a:t>
            </a:r>
          </a:p>
          <a:p>
            <a:pPr lvl="0" algn="l" defTabSz="914400" eaLnBrk="0" fontAlgn="base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Identifying areas of potential growth, optimization and improvements by gathering, analyzing and interpreting key business data sets.</a:t>
            </a:r>
          </a:p>
          <a:p>
            <a:pPr marL="171450" lvl="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Overview &amp; Assisting team members by providing access to timely and relevant information.</a:t>
            </a:r>
          </a:p>
          <a:p>
            <a:pPr marL="171450" lvl="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 algn="l" defTabSz="914400" eaLnBrk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Managing the risk register, treasury management and project finance Follow  up.</a:t>
            </a:r>
            <a:endParaRPr lang="fr-FR" altLang="en-US" sz="800" dirty="0">
              <a:solidFill>
                <a:schemeClr val="tx1"/>
              </a:solidFill>
              <a:latin typeface="Arial Unicode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33700" y="769196"/>
            <a:ext cx="28684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ptos" panose="020B0004020202020204" pitchFamily="34" charset="0"/>
              </a:rPr>
              <a:t>Assistant Financial Accountant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30983" y="1914563"/>
            <a:ext cx="71365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b="1" dirty="0">
                <a:latin typeface="Tahoma" panose="020B0604030504040204" pitchFamily="34" charset="0"/>
              </a:rPr>
              <a:t>If you wish to work in an open environment where your </a:t>
            </a:r>
            <a:r>
              <a:rPr lang="en-US" sz="1000" b="1" dirty="0">
                <a:latin typeface="Helvetica" pitchFamily="34" charset="0"/>
              </a:rPr>
              <a:t>ideas</a:t>
            </a:r>
            <a:r>
              <a:rPr lang="en-US" sz="1000" b="1" dirty="0">
                <a:latin typeface="Tahoma" panose="020B0604030504040204" pitchFamily="34" charset="0"/>
              </a:rPr>
              <a:t> are valued, to make a difference in a committed company where we take care of each other, to grow professionally and personally... then we may have a job for you.</a:t>
            </a:r>
            <a:endParaRPr lang="fr-FR" sz="1000" dirty="0"/>
          </a:p>
        </p:txBody>
      </p:sp>
      <p:sp>
        <p:nvSpPr>
          <p:cNvPr id="18" name="Shape 125"/>
          <p:cNvSpPr/>
          <p:nvPr/>
        </p:nvSpPr>
        <p:spPr>
          <a:xfrm>
            <a:off x="1709673" y="995888"/>
            <a:ext cx="2002720" cy="7982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lc="http://schemas.openxmlformats.org/drawingml/2006/lockedCanvas"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r"/>
            <a:r>
              <a:rPr lang="en-US" sz="2400" b="1" dirty="0">
                <a:solidFill>
                  <a:srgbClr val="92D050"/>
                </a:solidFill>
                <a:latin typeface="Aptos" panose="020B0004020202020204" pitchFamily="34" charset="0"/>
              </a:rPr>
              <a:t>WE ARE RECRUITING</a:t>
            </a:r>
            <a:endParaRPr sz="2400" b="1" dirty="0">
              <a:solidFill>
                <a:srgbClr val="92D050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534535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19198</TotalTime>
  <Words>342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Arial</vt:lpstr>
      <vt:lpstr>Arial Unicode MS</vt:lpstr>
      <vt:lpstr>Calibri</vt:lpstr>
      <vt:lpstr>Helvetica</vt:lpstr>
      <vt:lpstr>Helvetica Light</vt:lpstr>
      <vt:lpstr>Helvetica Neue</vt:lpstr>
      <vt:lpstr>Tahoma</vt:lpstr>
      <vt:lpstr>White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Soobhan Hannah</dc:creator>
  <cp:keywords/>
  <dc:description/>
  <cp:lastModifiedBy>Dyson Marielle</cp:lastModifiedBy>
  <cp:revision>165</cp:revision>
  <cp:lastPrinted>2023-05-17T08:10:58Z</cp:lastPrinted>
  <dcterms:modified xsi:type="dcterms:W3CDTF">2025-04-04T12:29:52Z</dcterms:modified>
  <cp:category/>
</cp:coreProperties>
</file>